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83" r:id="rId3"/>
    <p:sldId id="257" r:id="rId4"/>
    <p:sldId id="259" r:id="rId5"/>
    <p:sldId id="258" r:id="rId6"/>
    <p:sldId id="260" r:id="rId7"/>
    <p:sldId id="261" r:id="rId8"/>
    <p:sldId id="262" r:id="rId9"/>
    <p:sldId id="263" r:id="rId10"/>
    <p:sldId id="264" r:id="rId11"/>
    <p:sldId id="277" r:id="rId12"/>
    <p:sldId id="265" r:id="rId13"/>
    <p:sldId id="266" r:id="rId14"/>
    <p:sldId id="267" r:id="rId15"/>
    <p:sldId id="268" r:id="rId16"/>
    <p:sldId id="274" r:id="rId17"/>
    <p:sldId id="269" r:id="rId18"/>
    <p:sldId id="270" r:id="rId19"/>
    <p:sldId id="276" r:id="rId20"/>
    <p:sldId id="272" r:id="rId21"/>
    <p:sldId id="275" r:id="rId22"/>
    <p:sldId id="273" r:id="rId23"/>
    <p:sldId id="278" r:id="rId24"/>
    <p:sldId id="279" r:id="rId25"/>
    <p:sldId id="280" r:id="rId26"/>
    <p:sldId id="281" r:id="rId27"/>
    <p:sldId id="282"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4"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15.02.2024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42336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15.02.2024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46187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15.02.2024</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7287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15.02.2024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773117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15.02.2024</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14963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15.02.2024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740830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15.02.2024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329892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15.02.2024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23981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15.02.2024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954014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15.02.2024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81436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15.02.2024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20142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15.02.2024</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63039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15.02.2024</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440094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15.02.2024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638963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15.02.2024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890103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15.02.2024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638958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t>15.02.2024</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40609282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3688" y="404664"/>
            <a:ext cx="6388224" cy="2686450"/>
          </a:xfrm>
        </p:spPr>
        <p:txBody>
          <a:bodyPr>
            <a:normAutofit/>
          </a:bodyPr>
          <a:lstStyle/>
          <a:p>
            <a:pPr algn="ctr"/>
            <a:r>
              <a:rPr lang="en-US" sz="2200" b="1" dirty="0"/>
              <a:t>Legal bases for the use of nuclear energy and the history of the formation of legislation in the field of nuclear and radiation safety at the international and national level.</a:t>
            </a:r>
            <a:endParaRPr lang="ru-RU" sz="2200" b="1" dirty="0"/>
          </a:p>
        </p:txBody>
      </p:sp>
      <p:sp>
        <p:nvSpPr>
          <p:cNvPr id="3" name="Подзаголовок 2"/>
          <p:cNvSpPr>
            <a:spLocks noGrp="1"/>
          </p:cNvSpPr>
          <p:nvPr>
            <p:ph type="subTitle" idx="1"/>
          </p:nvPr>
        </p:nvSpPr>
        <p:spPr>
          <a:xfrm>
            <a:off x="4788024" y="5512280"/>
            <a:ext cx="6172200" cy="1371600"/>
          </a:xfrm>
        </p:spPr>
        <p:txBody>
          <a:bodyPr>
            <a:normAutofit/>
          </a:bodyPr>
          <a:lstStyle/>
          <a:p>
            <a:r>
              <a:rPr lang="en-US" dirty="0" smtClean="0"/>
              <a:t>Lecture 2</a:t>
            </a:r>
          </a:p>
          <a:p>
            <a:endParaRPr lang="en-US" dirty="0"/>
          </a:p>
        </p:txBody>
      </p:sp>
    </p:spTree>
    <p:extLst>
      <p:ext uri="{BB962C8B-B14F-4D97-AF65-F5344CB8AC3E}">
        <p14:creationId xmlns:p14="http://schemas.microsoft.com/office/powerpoint/2010/main" val="1299265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715200" cy="5997280"/>
          </a:xfrm>
        </p:spPr>
        <p:txBody>
          <a:bodyPr>
            <a:normAutofit/>
          </a:bodyPr>
          <a:lstStyle/>
          <a:p>
            <a:pPr marL="0" indent="0" algn="just">
              <a:buNone/>
            </a:pPr>
            <a:r>
              <a:rPr lang="en-US" dirty="0"/>
              <a:t>5. </a:t>
            </a:r>
            <a:r>
              <a:rPr lang="en-US" u="sng" dirty="0"/>
              <a:t>Compensatory mechanism of civil liability for nuclear damage</a:t>
            </a:r>
            <a:r>
              <a:rPr lang="en-US" dirty="0"/>
              <a:t> (at the intersection with private international law):</a:t>
            </a:r>
          </a:p>
          <a:p>
            <a:pPr algn="just"/>
            <a:r>
              <a:rPr lang="en-US" dirty="0"/>
              <a:t>The Paris Convention on Third-Party Liability in the Field of </a:t>
            </a:r>
            <a:r>
              <a:rPr lang="en-US" dirty="0" smtClean="0"/>
              <a:t>Nuclear Energy;</a:t>
            </a:r>
            <a:endParaRPr lang="en-US" dirty="0"/>
          </a:p>
          <a:p>
            <a:pPr algn="just"/>
            <a:r>
              <a:rPr lang="en-US" dirty="0"/>
              <a:t>The Vienna Convention on Civil Liability for Nuclear Damage of </a:t>
            </a:r>
            <a:r>
              <a:rPr lang="en-US" dirty="0" smtClean="0"/>
              <a:t>1963;</a:t>
            </a:r>
            <a:endParaRPr lang="en-US" dirty="0"/>
          </a:p>
          <a:p>
            <a:pPr algn="just"/>
            <a:r>
              <a:rPr lang="en-US" dirty="0"/>
              <a:t>Protocol amending the Vienna Convention on Civil Liability for Nuclear Damage of </a:t>
            </a:r>
            <a:r>
              <a:rPr lang="en-US" dirty="0" smtClean="0"/>
              <a:t>1997;</a:t>
            </a:r>
            <a:endParaRPr lang="en-US" dirty="0"/>
          </a:p>
          <a:p>
            <a:pPr algn="just"/>
            <a:r>
              <a:rPr lang="en-US" dirty="0"/>
              <a:t>The Vienna Convention on Civil Liability for Nuclear Damage of 1997 (as amended by the Protocol of 1997</a:t>
            </a:r>
            <a:r>
              <a:rPr lang="en-US" dirty="0" smtClean="0"/>
              <a:t>);</a:t>
            </a:r>
            <a:endParaRPr lang="en-US" dirty="0"/>
          </a:p>
          <a:p>
            <a:pPr algn="just"/>
            <a:r>
              <a:rPr lang="en-US" dirty="0"/>
              <a:t>Joint Protocol on the Application of the Vienna Convention and the Paris </a:t>
            </a:r>
            <a:r>
              <a:rPr lang="en-US" dirty="0" smtClean="0"/>
              <a:t>Convention;</a:t>
            </a:r>
            <a:endParaRPr lang="en-US" dirty="0"/>
          </a:p>
          <a:p>
            <a:pPr algn="just"/>
            <a:r>
              <a:rPr lang="en-US" dirty="0"/>
              <a:t>Convention on Supplementary Compensation for Nuclear Damage.</a:t>
            </a:r>
            <a:endParaRPr lang="ru-RU" dirty="0"/>
          </a:p>
        </p:txBody>
      </p:sp>
    </p:spTree>
    <p:extLst>
      <p:ext uri="{BB962C8B-B14F-4D97-AF65-F5344CB8AC3E}">
        <p14:creationId xmlns:p14="http://schemas.microsoft.com/office/powerpoint/2010/main" val="2362680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lstStyle/>
          <a:p>
            <a:pPr marL="0" indent="0" algn="just">
              <a:buNone/>
            </a:pPr>
            <a:r>
              <a:rPr lang="en-US" dirty="0"/>
              <a:t>This is not a complete list of acts, but most of the acts related to the use of atomic energy. For example, here I have not indicated the documents concerning the transportation, </a:t>
            </a:r>
            <a:r>
              <a:rPr lang="en-US" dirty="0" smtClean="0"/>
              <a:t>processing </a:t>
            </a:r>
            <a:r>
              <a:rPr lang="en-US" dirty="0"/>
              <a:t>and destruction of waste from the use of atomic energy. The most significant document in this area is the </a:t>
            </a:r>
            <a:r>
              <a:rPr lang="en-US" b="1" dirty="0"/>
              <a:t>Basel Convention on the Control of Transboundary Movements of Hazardous Wastes and Their Disposal</a:t>
            </a:r>
            <a:r>
              <a:rPr lang="en-US" dirty="0"/>
              <a:t>. By the way, this issue is also reflected in the laws of both countries: Azerbaijan and Kazakhstan.</a:t>
            </a:r>
            <a:endParaRPr lang="ru-RU" dirty="0"/>
          </a:p>
        </p:txBody>
      </p:sp>
    </p:spTree>
    <p:extLst>
      <p:ext uri="{BB962C8B-B14F-4D97-AF65-F5344CB8AC3E}">
        <p14:creationId xmlns:p14="http://schemas.microsoft.com/office/powerpoint/2010/main" val="1665112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normAutofit fontScale="92500" lnSpcReduction="10000"/>
          </a:bodyPr>
          <a:lstStyle/>
          <a:p>
            <a:pPr marL="0" indent="0" algn="just">
              <a:buNone/>
            </a:pPr>
            <a:r>
              <a:rPr lang="en-US" dirty="0" smtClean="0"/>
              <a:t>As we can see, a legally powerful, very ramified </a:t>
            </a:r>
            <a:r>
              <a:rPr lang="en-US" b="1" dirty="0" smtClean="0"/>
              <a:t>conventional system of international nuclear law </a:t>
            </a:r>
            <a:r>
              <a:rPr lang="en-US" dirty="0" smtClean="0"/>
              <a:t>has been created.</a:t>
            </a:r>
          </a:p>
          <a:p>
            <a:pPr marL="0" indent="0" algn="just">
              <a:buNone/>
            </a:pPr>
            <a:r>
              <a:rPr lang="en-US" dirty="0" smtClean="0"/>
              <a:t>At the </a:t>
            </a:r>
            <a:r>
              <a:rPr lang="en-US" dirty="0"/>
              <a:t>same time </a:t>
            </a:r>
            <a:r>
              <a:rPr lang="en-US" dirty="0" smtClean="0"/>
              <a:t>several </a:t>
            </a:r>
            <a:r>
              <a:rPr lang="en-US" dirty="0"/>
              <a:t>hundred </a:t>
            </a:r>
            <a:r>
              <a:rPr lang="en-US" b="1" dirty="0"/>
              <a:t>bilateral intergovernmental agreements</a:t>
            </a:r>
            <a:r>
              <a:rPr lang="en-US" dirty="0"/>
              <a:t> are in force</a:t>
            </a:r>
            <a:r>
              <a:rPr lang="en-US" dirty="0" smtClean="0"/>
              <a:t>.</a:t>
            </a:r>
          </a:p>
          <a:p>
            <a:pPr marL="0" indent="0" algn="just">
              <a:buNone/>
            </a:pPr>
            <a:r>
              <a:rPr lang="en-US" dirty="0"/>
              <a:t>There are </a:t>
            </a:r>
            <a:r>
              <a:rPr lang="en-US" b="1" dirty="0"/>
              <a:t>intergovernmental organizations </a:t>
            </a:r>
            <a:r>
              <a:rPr lang="en-US" dirty="0"/>
              <a:t>operating </a:t>
            </a:r>
            <a:r>
              <a:rPr lang="en-US" dirty="0" smtClean="0"/>
              <a:t>– </a:t>
            </a:r>
          </a:p>
          <a:p>
            <a:pPr marL="0" indent="0" algn="just">
              <a:buNone/>
            </a:pPr>
            <a:r>
              <a:rPr lang="en-US" dirty="0" smtClean="0"/>
              <a:t>1. </a:t>
            </a:r>
            <a:r>
              <a:rPr lang="en-US" u="sng" dirty="0" smtClean="0"/>
              <a:t>the </a:t>
            </a:r>
            <a:r>
              <a:rPr lang="en-US" u="sng" dirty="0"/>
              <a:t>universal </a:t>
            </a:r>
            <a:endParaRPr lang="en-US" u="sng" dirty="0" smtClean="0"/>
          </a:p>
          <a:p>
            <a:pPr algn="just"/>
            <a:r>
              <a:rPr lang="en-US" dirty="0" smtClean="0"/>
              <a:t>IAEA, </a:t>
            </a:r>
          </a:p>
          <a:p>
            <a:pPr algn="just"/>
            <a:r>
              <a:rPr lang="en-US" dirty="0" smtClean="0"/>
              <a:t>the World Nuclear Association; </a:t>
            </a:r>
          </a:p>
          <a:p>
            <a:pPr marL="0" indent="0" algn="just">
              <a:buNone/>
            </a:pPr>
            <a:r>
              <a:rPr lang="en-US" dirty="0" smtClean="0"/>
              <a:t>2. </a:t>
            </a:r>
            <a:r>
              <a:rPr lang="en-US" u="sng" dirty="0" smtClean="0"/>
              <a:t>specialized </a:t>
            </a:r>
            <a:r>
              <a:rPr lang="en-US" u="sng" dirty="0"/>
              <a:t>intergovernmental organizations</a:t>
            </a:r>
            <a:r>
              <a:rPr lang="en-US" dirty="0"/>
              <a:t>: </a:t>
            </a:r>
            <a:endParaRPr lang="en-US" dirty="0" smtClean="0"/>
          </a:p>
          <a:p>
            <a:pPr algn="just"/>
            <a:r>
              <a:rPr lang="en-US" dirty="0" smtClean="0"/>
              <a:t>Joint </a:t>
            </a:r>
            <a:r>
              <a:rPr lang="en-US" dirty="0"/>
              <a:t>Institute for Nuclear Research (JINR) in </a:t>
            </a:r>
            <a:r>
              <a:rPr lang="en-US" dirty="0" err="1"/>
              <a:t>Dubna</a:t>
            </a:r>
            <a:r>
              <a:rPr lang="en-US" dirty="0"/>
              <a:t>; </a:t>
            </a:r>
            <a:endParaRPr lang="en-US" dirty="0" smtClean="0"/>
          </a:p>
          <a:p>
            <a:pPr algn="just"/>
            <a:r>
              <a:rPr lang="en-US" dirty="0" smtClean="0"/>
              <a:t>The </a:t>
            </a:r>
            <a:r>
              <a:rPr lang="en-US" dirty="0"/>
              <a:t>European Center for Nuclear Research (CERN) near Geneva; </a:t>
            </a:r>
            <a:endParaRPr lang="en-US" dirty="0" smtClean="0"/>
          </a:p>
          <a:p>
            <a:pPr algn="just"/>
            <a:r>
              <a:rPr lang="en-US" dirty="0" smtClean="0"/>
              <a:t>International </a:t>
            </a:r>
            <a:r>
              <a:rPr lang="en-US" dirty="0"/>
              <a:t>Organization for the Implementation of the Project for the Creation of an International Experimental Thermonuclear Reactor (ITER) in </a:t>
            </a:r>
            <a:r>
              <a:rPr lang="en-US" dirty="0" err="1"/>
              <a:t>Cadarache</a:t>
            </a:r>
            <a:r>
              <a:rPr lang="en-US" dirty="0"/>
              <a:t>, France; </a:t>
            </a:r>
            <a:endParaRPr lang="en-US" dirty="0" smtClean="0"/>
          </a:p>
          <a:p>
            <a:pPr marL="0" indent="0" algn="just">
              <a:buNone/>
            </a:pPr>
            <a:r>
              <a:rPr lang="en-US" dirty="0" smtClean="0"/>
              <a:t>3. </a:t>
            </a:r>
            <a:r>
              <a:rPr lang="en-US" u="sng" dirty="0" smtClean="0"/>
              <a:t>intergovernmental </a:t>
            </a:r>
            <a:r>
              <a:rPr lang="en-US" u="sng" dirty="0"/>
              <a:t>regional associations</a:t>
            </a:r>
            <a:r>
              <a:rPr lang="en-US" dirty="0"/>
              <a:t>: </a:t>
            </a:r>
            <a:endParaRPr lang="en-US" dirty="0" smtClean="0"/>
          </a:p>
          <a:p>
            <a:pPr algn="just"/>
            <a:r>
              <a:rPr lang="en-US" dirty="0" smtClean="0"/>
              <a:t>the </a:t>
            </a:r>
            <a:r>
              <a:rPr lang="en-US" dirty="0"/>
              <a:t>Nuclear Energy Agency of the Organization for Economic Cooperation and Development (OECD NEA), </a:t>
            </a:r>
            <a:endParaRPr lang="en-US" dirty="0" smtClean="0"/>
          </a:p>
          <a:p>
            <a:pPr algn="just"/>
            <a:r>
              <a:rPr lang="en-US" dirty="0" smtClean="0"/>
              <a:t>the </a:t>
            </a:r>
            <a:r>
              <a:rPr lang="en-US" dirty="0"/>
              <a:t>Atom-CIS Commission, etc.</a:t>
            </a:r>
            <a:endParaRPr lang="ru-RU" dirty="0"/>
          </a:p>
        </p:txBody>
      </p:sp>
    </p:spTree>
    <p:extLst>
      <p:ext uri="{BB962C8B-B14F-4D97-AF65-F5344CB8AC3E}">
        <p14:creationId xmlns:p14="http://schemas.microsoft.com/office/powerpoint/2010/main" val="2127331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lstStyle/>
          <a:p>
            <a:pPr marL="0" indent="0" algn="just">
              <a:buNone/>
            </a:pPr>
            <a:r>
              <a:rPr lang="en-US" dirty="0"/>
              <a:t>Nuclear energy issues fall within the purview of a number of </a:t>
            </a:r>
            <a:r>
              <a:rPr lang="en-US" b="1" dirty="0"/>
              <a:t>intergovernmental organizations of the UN </a:t>
            </a:r>
            <a:r>
              <a:rPr lang="en-US" b="1" dirty="0" smtClean="0"/>
              <a:t>system: </a:t>
            </a:r>
          </a:p>
          <a:p>
            <a:pPr algn="just"/>
            <a:r>
              <a:rPr lang="en-US" dirty="0" smtClean="0"/>
              <a:t>World </a:t>
            </a:r>
            <a:r>
              <a:rPr lang="en-US" dirty="0"/>
              <a:t>Health Organization, </a:t>
            </a:r>
            <a:endParaRPr lang="en-US" dirty="0" smtClean="0"/>
          </a:p>
          <a:p>
            <a:pPr algn="just"/>
            <a:r>
              <a:rPr lang="en-US" dirty="0" smtClean="0"/>
              <a:t>International </a:t>
            </a:r>
            <a:r>
              <a:rPr lang="en-US" dirty="0"/>
              <a:t>Labor Organization, </a:t>
            </a:r>
            <a:r>
              <a:rPr lang="en-US" dirty="0" smtClean="0"/>
              <a:t>etc.</a:t>
            </a:r>
          </a:p>
          <a:p>
            <a:pPr marL="0" indent="0" algn="just">
              <a:buNone/>
            </a:pPr>
            <a:endParaRPr lang="en-US" dirty="0" smtClean="0"/>
          </a:p>
          <a:p>
            <a:pPr marL="0" indent="0" algn="just">
              <a:buNone/>
            </a:pPr>
            <a:r>
              <a:rPr lang="en-US" dirty="0" smtClean="0"/>
              <a:t>The </a:t>
            </a:r>
            <a:r>
              <a:rPr lang="en-US" dirty="0"/>
              <a:t>norms of international nuclear law </a:t>
            </a:r>
            <a:r>
              <a:rPr lang="en-US" dirty="0" smtClean="0"/>
              <a:t>have complex</a:t>
            </a:r>
            <a:r>
              <a:rPr lang="en-US" dirty="0"/>
              <a:t>, cross-sectoral nature, affecting the sphere of regulation in </a:t>
            </a:r>
            <a:r>
              <a:rPr lang="en-US" dirty="0" smtClean="0"/>
              <a:t>maritime law, </a:t>
            </a:r>
            <a:r>
              <a:rPr lang="en-US" dirty="0"/>
              <a:t>space law, international security law, environmental law and in other branches of international law.</a:t>
            </a:r>
            <a:endParaRPr lang="ru-RU" dirty="0"/>
          </a:p>
        </p:txBody>
      </p:sp>
    </p:spTree>
    <p:extLst>
      <p:ext uri="{BB962C8B-B14F-4D97-AF65-F5344CB8AC3E}">
        <p14:creationId xmlns:p14="http://schemas.microsoft.com/office/powerpoint/2010/main" val="3498414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dirty="0"/>
              <a:t>Legislative acts of the Republic of </a:t>
            </a:r>
            <a:r>
              <a:rPr lang="en-US" dirty="0" smtClean="0"/>
              <a:t>Kazakhstan</a:t>
            </a:r>
            <a:endParaRPr lang="ru-RU" dirty="0"/>
          </a:p>
        </p:txBody>
      </p:sp>
      <p:sp>
        <p:nvSpPr>
          <p:cNvPr id="3" name="Объект 2"/>
          <p:cNvSpPr>
            <a:spLocks noGrp="1"/>
          </p:cNvSpPr>
          <p:nvPr>
            <p:ph idx="1"/>
          </p:nvPr>
        </p:nvSpPr>
        <p:spPr/>
        <p:txBody>
          <a:bodyPr/>
          <a:lstStyle/>
          <a:p>
            <a:pPr marL="0" indent="0" algn="just">
              <a:buNone/>
            </a:pPr>
            <a:r>
              <a:rPr lang="en-US" dirty="0"/>
              <a:t>A feature of the Republic of Kazakhstan </a:t>
            </a:r>
            <a:r>
              <a:rPr lang="en-US" dirty="0" smtClean="0"/>
              <a:t>is in </a:t>
            </a:r>
            <a:r>
              <a:rPr lang="en-US" dirty="0"/>
              <a:t>the fact that nuclear power took place in the country during the Soviet </a:t>
            </a:r>
            <a:r>
              <a:rPr lang="en-US" dirty="0" smtClean="0"/>
              <a:t>period. </a:t>
            </a:r>
            <a:r>
              <a:rPr lang="en-US" dirty="0"/>
              <a:t>These are the </a:t>
            </a:r>
            <a:endParaRPr lang="ru-RU" dirty="0" smtClean="0"/>
          </a:p>
          <a:p>
            <a:pPr algn="just"/>
            <a:r>
              <a:rPr lang="en-US" dirty="0" smtClean="0"/>
              <a:t>Semipalatinsk</a:t>
            </a:r>
            <a:r>
              <a:rPr lang="ru-RU" dirty="0" smtClean="0"/>
              <a:t> </a:t>
            </a:r>
            <a:r>
              <a:rPr lang="en-US" dirty="0"/>
              <a:t>nuclear test sites</a:t>
            </a:r>
            <a:r>
              <a:rPr lang="en-US" dirty="0" smtClean="0"/>
              <a:t>, </a:t>
            </a:r>
            <a:endParaRPr lang="ru-RU" dirty="0" smtClean="0"/>
          </a:p>
          <a:p>
            <a:pPr algn="just"/>
            <a:r>
              <a:rPr lang="en-US" dirty="0" err="1" smtClean="0"/>
              <a:t>Azgir</a:t>
            </a:r>
            <a:r>
              <a:rPr lang="en-US" dirty="0" smtClean="0"/>
              <a:t> </a:t>
            </a:r>
            <a:r>
              <a:rPr lang="en-US" dirty="0"/>
              <a:t>nuclear test sites, </a:t>
            </a:r>
            <a:endParaRPr lang="ru-RU" dirty="0" smtClean="0"/>
          </a:p>
          <a:p>
            <a:pPr algn="just"/>
            <a:r>
              <a:rPr lang="en-US" dirty="0" smtClean="0"/>
              <a:t>the </a:t>
            </a:r>
            <a:r>
              <a:rPr lang="en-US" dirty="0" err="1"/>
              <a:t>Sary-Shagan</a:t>
            </a:r>
            <a:r>
              <a:rPr lang="en-US" dirty="0"/>
              <a:t> test site</a:t>
            </a:r>
            <a:r>
              <a:rPr lang="en-US" dirty="0" smtClean="0"/>
              <a:t>.</a:t>
            </a:r>
          </a:p>
          <a:p>
            <a:pPr marL="0" indent="0" algn="just">
              <a:buNone/>
            </a:pPr>
            <a:r>
              <a:rPr lang="en-US" dirty="0"/>
              <a:t>This influenced the creation of the legal framework in the field of nuclear energy use.</a:t>
            </a:r>
            <a:endParaRPr lang="ru-RU" dirty="0"/>
          </a:p>
        </p:txBody>
      </p:sp>
    </p:spTree>
    <p:extLst>
      <p:ext uri="{BB962C8B-B14F-4D97-AF65-F5344CB8AC3E}">
        <p14:creationId xmlns:p14="http://schemas.microsoft.com/office/powerpoint/2010/main" val="1029514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normAutofit/>
          </a:bodyPr>
          <a:lstStyle/>
          <a:p>
            <a:pPr marL="0" indent="0" algn="just">
              <a:buNone/>
            </a:pPr>
            <a:r>
              <a:rPr lang="ru-RU" dirty="0" smtClean="0"/>
              <a:t>1. </a:t>
            </a:r>
            <a:r>
              <a:rPr lang="en-US" dirty="0" smtClean="0"/>
              <a:t>Law of the RK </a:t>
            </a:r>
            <a:r>
              <a:rPr lang="ru-RU" b="1" dirty="0" smtClean="0"/>
              <a:t>«</a:t>
            </a:r>
            <a:r>
              <a:rPr lang="en-US" b="1" dirty="0" smtClean="0"/>
              <a:t>On radiation safety of the population</a:t>
            </a:r>
            <a:r>
              <a:rPr lang="ru-RU" b="1" dirty="0" smtClean="0"/>
              <a:t>»</a:t>
            </a:r>
            <a:r>
              <a:rPr lang="ru-RU" dirty="0" smtClean="0"/>
              <a:t> (</a:t>
            </a:r>
            <a:r>
              <a:rPr lang="en-US" dirty="0"/>
              <a:t>April 23, </a:t>
            </a:r>
            <a:r>
              <a:rPr lang="en-US" dirty="0" smtClean="0"/>
              <a:t>1998</a:t>
            </a:r>
            <a:r>
              <a:rPr lang="ru-RU" dirty="0" smtClean="0"/>
              <a:t>);</a:t>
            </a:r>
          </a:p>
          <a:p>
            <a:pPr marL="0" indent="0" algn="just">
              <a:buNone/>
            </a:pPr>
            <a:r>
              <a:rPr lang="ru-RU" dirty="0" smtClean="0"/>
              <a:t>2. </a:t>
            </a:r>
            <a:r>
              <a:rPr lang="en-US" dirty="0"/>
              <a:t>Law of the </a:t>
            </a:r>
            <a:r>
              <a:rPr lang="en-US" dirty="0" smtClean="0"/>
              <a:t>RK </a:t>
            </a:r>
            <a:r>
              <a:rPr lang="ru-RU" b="1" dirty="0" smtClean="0"/>
              <a:t>«</a:t>
            </a:r>
            <a:r>
              <a:rPr lang="en-US" b="1" dirty="0"/>
              <a:t>On Ratification of the Vienna Convention on Civil Liability for Nuclear Damage of 1997</a:t>
            </a:r>
            <a:r>
              <a:rPr lang="ru-RU" b="1" dirty="0"/>
              <a:t>»</a:t>
            </a:r>
            <a:r>
              <a:rPr lang="ru-RU" dirty="0"/>
              <a:t> (</a:t>
            </a:r>
            <a:r>
              <a:rPr lang="en-US" dirty="0"/>
              <a:t>February 10, 2011</a:t>
            </a:r>
            <a:r>
              <a:rPr lang="ru-RU" dirty="0" smtClean="0"/>
              <a:t>);</a:t>
            </a:r>
          </a:p>
          <a:p>
            <a:pPr marL="0" indent="0" algn="just">
              <a:buNone/>
            </a:pPr>
            <a:r>
              <a:rPr lang="ru-RU" dirty="0" smtClean="0"/>
              <a:t>3. </a:t>
            </a:r>
            <a:r>
              <a:rPr lang="en-US" dirty="0"/>
              <a:t>Law of the </a:t>
            </a:r>
            <a:r>
              <a:rPr lang="en-US" dirty="0" smtClean="0"/>
              <a:t>RK </a:t>
            </a:r>
            <a:r>
              <a:rPr lang="ru-RU" b="1" dirty="0" smtClean="0"/>
              <a:t>«</a:t>
            </a:r>
            <a:r>
              <a:rPr lang="en-US" b="1" dirty="0" smtClean="0"/>
              <a:t>On </a:t>
            </a:r>
            <a:r>
              <a:rPr lang="en-US" b="1" dirty="0"/>
              <a:t>the Use of Atomic </a:t>
            </a:r>
            <a:r>
              <a:rPr lang="en-US" b="1" dirty="0" smtClean="0"/>
              <a:t>Energy</a:t>
            </a:r>
            <a:r>
              <a:rPr lang="ru-RU" b="1" dirty="0" smtClean="0"/>
              <a:t>»</a:t>
            </a:r>
            <a:r>
              <a:rPr lang="ru-RU" dirty="0" smtClean="0"/>
              <a:t> (</a:t>
            </a:r>
            <a:r>
              <a:rPr lang="en-US" dirty="0"/>
              <a:t>January 12, </a:t>
            </a:r>
            <a:r>
              <a:rPr lang="en-US" dirty="0" smtClean="0"/>
              <a:t>2016</a:t>
            </a:r>
            <a:r>
              <a:rPr lang="ru-RU" dirty="0" smtClean="0"/>
              <a:t>);</a:t>
            </a:r>
            <a:endParaRPr lang="ru-RU" dirty="0"/>
          </a:p>
          <a:p>
            <a:pPr marL="0" indent="0" algn="just">
              <a:buNone/>
            </a:pPr>
            <a:r>
              <a:rPr lang="ru-RU" dirty="0" smtClean="0"/>
              <a:t>4. </a:t>
            </a:r>
            <a:r>
              <a:rPr lang="en-US" dirty="0"/>
              <a:t>Order of the Minister of Energy of the </a:t>
            </a:r>
            <a:r>
              <a:rPr lang="en-US" dirty="0" smtClean="0"/>
              <a:t>RK </a:t>
            </a:r>
            <a:r>
              <a:rPr lang="ru-RU" b="1" dirty="0" smtClean="0"/>
              <a:t>«</a:t>
            </a:r>
            <a:r>
              <a:rPr lang="en-US" b="1" dirty="0" smtClean="0"/>
              <a:t>On </a:t>
            </a:r>
            <a:r>
              <a:rPr lang="en-US" b="1" dirty="0"/>
              <a:t>approval of the Rules for the organization of collection, storage and disposal of radioactive waste and spent nuclear </a:t>
            </a:r>
            <a:r>
              <a:rPr lang="en-US" b="1" dirty="0" smtClean="0"/>
              <a:t>fuel</a:t>
            </a:r>
            <a:r>
              <a:rPr lang="ru-RU" b="1" dirty="0" smtClean="0"/>
              <a:t>» </a:t>
            </a:r>
            <a:r>
              <a:rPr lang="ru-RU" dirty="0" smtClean="0"/>
              <a:t>(</a:t>
            </a:r>
            <a:r>
              <a:rPr lang="en-US" dirty="0"/>
              <a:t>February 8, </a:t>
            </a:r>
            <a:r>
              <a:rPr lang="en-US" dirty="0" smtClean="0"/>
              <a:t>2016</a:t>
            </a:r>
            <a:r>
              <a:rPr lang="ru-RU" dirty="0" smtClean="0"/>
              <a:t>);</a:t>
            </a:r>
            <a:endParaRPr lang="ru-RU" dirty="0"/>
          </a:p>
          <a:p>
            <a:pPr marL="0" indent="0" algn="just">
              <a:buNone/>
            </a:pPr>
            <a:r>
              <a:rPr lang="ru-RU" dirty="0" smtClean="0"/>
              <a:t>5. </a:t>
            </a:r>
            <a:r>
              <a:rPr lang="en-US" dirty="0"/>
              <a:t>Resolution of the Government of the </a:t>
            </a:r>
            <a:r>
              <a:rPr lang="en-US" dirty="0" smtClean="0"/>
              <a:t>RK </a:t>
            </a:r>
            <a:r>
              <a:rPr lang="ru-RU" b="1" dirty="0" smtClean="0"/>
              <a:t>«</a:t>
            </a:r>
            <a:r>
              <a:rPr lang="en-US" b="1" dirty="0" smtClean="0"/>
              <a:t>On </a:t>
            </a:r>
            <a:r>
              <a:rPr lang="en-US" b="1" dirty="0"/>
              <a:t>approval of the Rules for conducting nuclear, radiation and nuclear physical safety </a:t>
            </a:r>
            <a:r>
              <a:rPr lang="en-US" b="1" dirty="0" smtClean="0"/>
              <a:t>expertise</a:t>
            </a:r>
            <a:r>
              <a:rPr lang="ru-RU" b="1" dirty="0" smtClean="0"/>
              <a:t>»</a:t>
            </a:r>
            <a:r>
              <a:rPr lang="ru-RU" dirty="0" smtClean="0"/>
              <a:t> (</a:t>
            </a:r>
            <a:r>
              <a:rPr lang="en-US" dirty="0"/>
              <a:t>May 11, </a:t>
            </a:r>
            <a:r>
              <a:rPr lang="en-US" dirty="0" smtClean="0"/>
              <a:t>2016</a:t>
            </a:r>
            <a:r>
              <a:rPr lang="ru-RU" dirty="0" smtClean="0"/>
              <a:t>);</a:t>
            </a:r>
          </a:p>
          <a:p>
            <a:pPr marL="0" indent="0" algn="just">
              <a:buNone/>
            </a:pPr>
            <a:endParaRPr lang="ru-RU" dirty="0"/>
          </a:p>
        </p:txBody>
      </p:sp>
    </p:spTree>
    <p:extLst>
      <p:ext uri="{BB962C8B-B14F-4D97-AF65-F5344CB8AC3E}">
        <p14:creationId xmlns:p14="http://schemas.microsoft.com/office/powerpoint/2010/main" val="3034463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7643192" cy="6069288"/>
          </a:xfrm>
        </p:spPr>
        <p:txBody>
          <a:bodyPr/>
          <a:lstStyle/>
          <a:p>
            <a:pPr marL="0" indent="0">
              <a:buNone/>
            </a:pPr>
            <a:r>
              <a:rPr lang="ru-RU" dirty="0"/>
              <a:t>6. </a:t>
            </a:r>
            <a:r>
              <a:rPr lang="en-US" b="1" dirty="0"/>
              <a:t>Ecological Code</a:t>
            </a:r>
            <a:r>
              <a:rPr lang="en-US" dirty="0"/>
              <a:t> of the RK (January 2, 2021</a:t>
            </a:r>
            <a:r>
              <a:rPr lang="en-US" dirty="0" smtClean="0"/>
              <a:t>)</a:t>
            </a:r>
            <a:r>
              <a:rPr lang="ru-RU" dirty="0" smtClean="0"/>
              <a:t>;</a:t>
            </a:r>
          </a:p>
          <a:p>
            <a:pPr marL="0" indent="0" algn="just">
              <a:buNone/>
            </a:pPr>
            <a:r>
              <a:rPr lang="ru-RU" dirty="0" smtClean="0"/>
              <a:t>7. </a:t>
            </a:r>
            <a:r>
              <a:rPr lang="en-US" dirty="0"/>
              <a:t>Hygienic Standards "</a:t>
            </a:r>
            <a:r>
              <a:rPr lang="en-US" b="1" dirty="0"/>
              <a:t>Sanitary and Epidemiological Requirements for Ensuring Radiation </a:t>
            </a:r>
            <a:r>
              <a:rPr lang="en-US" b="1" dirty="0" smtClean="0"/>
              <a:t>Safety</a:t>
            </a:r>
            <a:r>
              <a:rPr lang="en-US" dirty="0" smtClean="0"/>
              <a:t>«</a:t>
            </a:r>
            <a:r>
              <a:rPr lang="ru-RU" dirty="0" smtClean="0"/>
              <a:t> (</a:t>
            </a:r>
            <a:r>
              <a:rPr lang="az-Latn-AZ" dirty="0" smtClean="0"/>
              <a:t>expired</a:t>
            </a:r>
            <a:r>
              <a:rPr lang="ru-RU" dirty="0" smtClean="0"/>
              <a:t>)</a:t>
            </a:r>
            <a:endParaRPr lang="ru-RU" dirty="0"/>
          </a:p>
          <a:p>
            <a:pPr marL="0" indent="0">
              <a:buNone/>
            </a:pPr>
            <a:endParaRPr lang="ru-RU" dirty="0"/>
          </a:p>
        </p:txBody>
      </p:sp>
    </p:spTree>
    <p:extLst>
      <p:ext uri="{BB962C8B-B14F-4D97-AF65-F5344CB8AC3E}">
        <p14:creationId xmlns:p14="http://schemas.microsoft.com/office/powerpoint/2010/main" val="3896186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t>Legislative acts of the Republic of Azerbaijan</a:t>
            </a:r>
            <a:endParaRPr lang="ru-RU" dirty="0"/>
          </a:p>
        </p:txBody>
      </p:sp>
      <p:sp>
        <p:nvSpPr>
          <p:cNvPr id="3" name="Объект 2"/>
          <p:cNvSpPr>
            <a:spLocks noGrp="1"/>
          </p:cNvSpPr>
          <p:nvPr>
            <p:ph idx="1"/>
          </p:nvPr>
        </p:nvSpPr>
        <p:spPr/>
        <p:txBody>
          <a:bodyPr/>
          <a:lstStyle/>
          <a:p>
            <a:pPr marL="0" indent="0" algn="just">
              <a:buNone/>
            </a:pPr>
            <a:r>
              <a:rPr lang="en-US" dirty="0"/>
              <a:t>In Azerbaijan, the nuclear energy sector is very poorly developed, but at the same time it is very promising. We </a:t>
            </a:r>
            <a:r>
              <a:rPr lang="en-US" dirty="0" smtClean="0"/>
              <a:t>don`t </a:t>
            </a:r>
            <a:r>
              <a:rPr lang="en-US" dirty="0"/>
              <a:t>have laws regulating this issue, but there are some bylaws and bilateral agreements.</a:t>
            </a:r>
            <a:endParaRPr lang="ru-RU" dirty="0"/>
          </a:p>
        </p:txBody>
      </p:sp>
    </p:spTree>
    <p:extLst>
      <p:ext uri="{BB962C8B-B14F-4D97-AF65-F5344CB8AC3E}">
        <p14:creationId xmlns:p14="http://schemas.microsoft.com/office/powerpoint/2010/main" val="764363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715200" cy="5925272"/>
          </a:xfrm>
        </p:spPr>
        <p:txBody>
          <a:bodyPr/>
          <a:lstStyle/>
          <a:p>
            <a:pPr algn="just"/>
            <a:r>
              <a:rPr lang="en-US" dirty="0"/>
              <a:t>Decree of the Cabinet of Ministers </a:t>
            </a:r>
            <a:r>
              <a:rPr lang="en-US" dirty="0" smtClean="0"/>
              <a:t>"</a:t>
            </a:r>
            <a:r>
              <a:rPr lang="en-US" b="1" dirty="0" smtClean="0"/>
              <a:t>On </a:t>
            </a:r>
            <a:r>
              <a:rPr lang="en-US" b="1" dirty="0"/>
              <a:t>measures to strengthen control over radiation safety in the territory of </a:t>
            </a:r>
            <a:r>
              <a:rPr lang="en-US" b="1" dirty="0" smtClean="0"/>
              <a:t>Azerbaijan</a:t>
            </a:r>
            <a:r>
              <a:rPr lang="en-US" dirty="0" smtClean="0"/>
              <a:t>" (</a:t>
            </a:r>
            <a:r>
              <a:rPr lang="en-US" dirty="0"/>
              <a:t>July 11, 1997 </a:t>
            </a:r>
            <a:r>
              <a:rPr lang="en-US" dirty="0" smtClean="0"/>
              <a:t>);</a:t>
            </a:r>
          </a:p>
          <a:p>
            <a:pPr algn="just"/>
            <a:r>
              <a:rPr lang="en-US" dirty="0"/>
              <a:t>Law of the </a:t>
            </a:r>
            <a:r>
              <a:rPr lang="en-US" dirty="0" smtClean="0"/>
              <a:t>RA "</a:t>
            </a:r>
            <a:r>
              <a:rPr lang="en-US" b="1" dirty="0" smtClean="0">
                <a:solidFill>
                  <a:srgbClr val="FF0000"/>
                </a:solidFill>
              </a:rPr>
              <a:t>On </a:t>
            </a:r>
            <a:r>
              <a:rPr lang="en-US" b="1" dirty="0">
                <a:solidFill>
                  <a:srgbClr val="FF0000"/>
                </a:solidFill>
              </a:rPr>
              <a:t>radiation safety of the population</a:t>
            </a:r>
            <a:r>
              <a:rPr lang="en-US" dirty="0"/>
              <a:t>" </a:t>
            </a:r>
            <a:r>
              <a:rPr lang="en-US" dirty="0" smtClean="0"/>
              <a:t>(December </a:t>
            </a:r>
            <a:r>
              <a:rPr lang="en-US" dirty="0"/>
              <a:t>30, </a:t>
            </a:r>
            <a:r>
              <a:rPr lang="en-US" dirty="0" smtClean="0"/>
              <a:t>1997)</a:t>
            </a:r>
            <a:r>
              <a:rPr lang="ru-RU" dirty="0" smtClean="0"/>
              <a:t> + </a:t>
            </a:r>
            <a:r>
              <a:rPr lang="en-US" dirty="0" smtClean="0"/>
              <a:t>Decree of the President of the RA “On </a:t>
            </a:r>
            <a:r>
              <a:rPr lang="en-US" dirty="0"/>
              <a:t>the application of this </a:t>
            </a:r>
            <a:r>
              <a:rPr lang="en-US" dirty="0" smtClean="0"/>
              <a:t>Law”;</a:t>
            </a:r>
            <a:endParaRPr lang="az-Latn-AZ" dirty="0" smtClean="0"/>
          </a:p>
          <a:p>
            <a:pPr algn="just"/>
            <a:r>
              <a:rPr lang="en-US" dirty="0" smtClean="0"/>
              <a:t>Resolution </a:t>
            </a:r>
            <a:r>
              <a:rPr lang="en-US" dirty="0"/>
              <a:t>of the Cabinet of </a:t>
            </a:r>
            <a:r>
              <a:rPr lang="en-US" dirty="0" smtClean="0"/>
              <a:t>Ministers "</a:t>
            </a:r>
            <a:r>
              <a:rPr lang="en-US" b="1" dirty="0" smtClean="0"/>
              <a:t>On </a:t>
            </a:r>
            <a:r>
              <a:rPr lang="en-US" b="1" dirty="0"/>
              <a:t>approval of the Rules for licensing the use of radioactive and radiation sources of explosives and equipment, as well as equipment and their storage in </a:t>
            </a:r>
            <a:r>
              <a:rPr lang="en-US" b="1" dirty="0" smtClean="0"/>
              <a:t>industry</a:t>
            </a:r>
            <a:r>
              <a:rPr lang="en-US" dirty="0" smtClean="0"/>
              <a:t>" (</a:t>
            </a:r>
            <a:r>
              <a:rPr lang="en-US" dirty="0"/>
              <a:t>March 10, </a:t>
            </a:r>
            <a:r>
              <a:rPr lang="en-US" dirty="0" smtClean="0"/>
              <a:t>1998);</a:t>
            </a:r>
          </a:p>
          <a:p>
            <a:pPr algn="just"/>
            <a:r>
              <a:rPr lang="en-US" dirty="0"/>
              <a:t>Law of the </a:t>
            </a:r>
            <a:r>
              <a:rPr lang="az-Latn-AZ" dirty="0"/>
              <a:t>RA </a:t>
            </a:r>
            <a:r>
              <a:rPr lang="ru-RU" b="1" dirty="0"/>
              <a:t>«</a:t>
            </a:r>
            <a:r>
              <a:rPr lang="en-US" b="1" dirty="0"/>
              <a:t>On environmental protection</a:t>
            </a:r>
            <a:r>
              <a:rPr lang="ru-RU" b="1" dirty="0" smtClean="0"/>
              <a:t>»</a:t>
            </a:r>
            <a:r>
              <a:rPr lang="en-US" dirty="0" smtClean="0"/>
              <a:t> (June 8, 1999)</a:t>
            </a:r>
            <a:r>
              <a:rPr lang="ru-RU" dirty="0" smtClean="0"/>
              <a:t>;</a:t>
            </a:r>
            <a:endParaRPr lang="en-US" dirty="0"/>
          </a:p>
          <a:p>
            <a:pPr algn="just"/>
            <a:endParaRPr lang="ru-RU" dirty="0"/>
          </a:p>
        </p:txBody>
      </p:sp>
    </p:spTree>
    <p:extLst>
      <p:ext uri="{BB962C8B-B14F-4D97-AF65-F5344CB8AC3E}">
        <p14:creationId xmlns:p14="http://schemas.microsoft.com/office/powerpoint/2010/main" val="1224234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normAutofit/>
          </a:bodyPr>
          <a:lstStyle/>
          <a:p>
            <a:pPr marL="0" indent="0" algn="just">
              <a:buNone/>
            </a:pPr>
            <a:r>
              <a:rPr lang="en-US" b="1" dirty="0"/>
              <a:t>Resolution of the Cabinet of </a:t>
            </a:r>
            <a:r>
              <a:rPr lang="en-US" b="1" dirty="0" smtClean="0"/>
              <a:t>Ministers on approval of:</a:t>
            </a:r>
          </a:p>
          <a:p>
            <a:pPr algn="just"/>
            <a:r>
              <a:rPr lang="en-US" u="sng" dirty="0" smtClean="0"/>
              <a:t>Rules </a:t>
            </a:r>
            <a:r>
              <a:rPr lang="en-US" u="sng" dirty="0"/>
              <a:t>for issuing special permits </a:t>
            </a:r>
            <a:r>
              <a:rPr lang="en-US" dirty="0"/>
              <a:t>for research and development work related to the use of sources of ionizing </a:t>
            </a:r>
            <a:r>
              <a:rPr lang="en-US" dirty="0" smtClean="0"/>
              <a:t>radiation;</a:t>
            </a:r>
          </a:p>
          <a:p>
            <a:pPr algn="just"/>
            <a:r>
              <a:rPr lang="en-US" u="sng" dirty="0" smtClean="0"/>
              <a:t>Rules </a:t>
            </a:r>
            <a:r>
              <a:rPr lang="en-US" u="sng" dirty="0"/>
              <a:t>for issuing a special permit </a:t>
            </a:r>
            <a:r>
              <a:rPr lang="en-US" dirty="0"/>
              <a:t>for the design, manufacture, placement, construction, operation and decommissioning of facilities considered to be sources of ionizing radiation, storage facilities for radioactive substances, storage facilities for radioactive </a:t>
            </a:r>
            <a:r>
              <a:rPr lang="en-US" dirty="0" smtClean="0"/>
              <a:t>waste;</a:t>
            </a:r>
          </a:p>
          <a:p>
            <a:pPr algn="just"/>
            <a:r>
              <a:rPr lang="en-US" u="sng" dirty="0" smtClean="0"/>
              <a:t>Rules </a:t>
            </a:r>
            <a:r>
              <a:rPr lang="en-US" u="sng" dirty="0"/>
              <a:t>for issuing special permits </a:t>
            </a:r>
            <a:r>
              <a:rPr lang="en-US" dirty="0"/>
              <a:t>for the design and manufacture of technological equipment, radiation safety devices for devices considered to be sources of ionizing radiation, storage of radioactive substances and storage of radioactive </a:t>
            </a:r>
            <a:r>
              <a:rPr lang="en-US" dirty="0" smtClean="0"/>
              <a:t>waste;</a:t>
            </a:r>
          </a:p>
          <a:p>
            <a:pPr algn="just"/>
            <a:r>
              <a:rPr lang="en-US" u="sng" dirty="0" smtClean="0"/>
              <a:t>Rules </a:t>
            </a:r>
            <a:r>
              <a:rPr lang="en-US" u="sng" dirty="0"/>
              <a:t>for issuing special permits </a:t>
            </a:r>
            <a:r>
              <a:rPr lang="en-US" dirty="0"/>
              <a:t>for the production, production, processing, transportation and use of </a:t>
            </a:r>
            <a:r>
              <a:rPr lang="en-US" dirty="0" smtClean="0"/>
              <a:t>radioactive substances.</a:t>
            </a:r>
            <a:endParaRPr lang="ru-RU" dirty="0"/>
          </a:p>
        </p:txBody>
      </p:sp>
    </p:spTree>
    <p:extLst>
      <p:ext uri="{BB962C8B-B14F-4D97-AF65-F5344CB8AC3E}">
        <p14:creationId xmlns:p14="http://schemas.microsoft.com/office/powerpoint/2010/main" val="2728509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620688"/>
            <a:ext cx="7848872" cy="2954655"/>
          </a:xfrm>
          <a:prstGeom prst="rect">
            <a:avLst/>
          </a:prstGeom>
        </p:spPr>
        <p:txBody>
          <a:bodyPr wrap="square">
            <a:spAutoFit/>
          </a:bodyPr>
          <a:lstStyle/>
          <a:p>
            <a:r>
              <a:rPr lang="en-US" sz="2800" dirty="0"/>
              <a:t>How do you understand a sources of law?</a:t>
            </a:r>
          </a:p>
          <a:p>
            <a:r>
              <a:rPr lang="en-US" sz="2800" dirty="0"/>
              <a:t>What is an hierarchy of Law? What is a purpose of Hierarchy?</a:t>
            </a:r>
          </a:p>
          <a:p>
            <a:r>
              <a:rPr lang="en-US" sz="2800" dirty="0"/>
              <a:t>What kind of legal systems do you know? Give examples.</a:t>
            </a:r>
          </a:p>
          <a:p>
            <a:r>
              <a:rPr lang="en-US" sz="2800" dirty="0"/>
              <a:t>What kind of legal system in KZ and AZ?</a:t>
            </a:r>
            <a:r>
              <a:rPr lang="en-US" dirty="0"/>
              <a:t/>
            </a:r>
            <a:br>
              <a:rPr lang="en-US" dirty="0"/>
            </a:br>
            <a:endParaRPr lang="en-US" dirty="0"/>
          </a:p>
        </p:txBody>
      </p:sp>
    </p:spTree>
    <p:extLst>
      <p:ext uri="{BB962C8B-B14F-4D97-AF65-F5344CB8AC3E}">
        <p14:creationId xmlns:p14="http://schemas.microsoft.com/office/powerpoint/2010/main" val="3508251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normAutofit/>
          </a:bodyPr>
          <a:lstStyle/>
          <a:p>
            <a:pPr marL="0" indent="0" algn="just">
              <a:buNone/>
            </a:pPr>
            <a:r>
              <a:rPr lang="en-US" dirty="0"/>
              <a:t>By the Law of the </a:t>
            </a:r>
            <a:r>
              <a:rPr lang="en-US" dirty="0" err="1"/>
              <a:t>Milli</a:t>
            </a:r>
            <a:r>
              <a:rPr lang="en-US" dirty="0"/>
              <a:t> </a:t>
            </a:r>
            <a:r>
              <a:rPr lang="en-US" dirty="0" err="1"/>
              <a:t>Majlis</a:t>
            </a:r>
            <a:r>
              <a:rPr lang="en-US" dirty="0"/>
              <a:t> No. 75-2Q of February 13, 2001, the </a:t>
            </a:r>
            <a:r>
              <a:rPr lang="en-US" dirty="0" smtClean="0"/>
              <a:t>RA joined to </a:t>
            </a:r>
            <a:r>
              <a:rPr lang="en-US" dirty="0"/>
              <a:t>the IAEA Statute and, thus, became a full member of the organization</a:t>
            </a:r>
            <a:r>
              <a:rPr lang="en-US" dirty="0" smtClean="0"/>
              <a:t>.</a:t>
            </a:r>
            <a:endParaRPr lang="ru-RU" dirty="0" smtClean="0"/>
          </a:p>
          <a:p>
            <a:pPr marL="0" indent="0" algn="just">
              <a:buNone/>
            </a:pPr>
            <a:endParaRPr lang="ru-RU" dirty="0" smtClean="0"/>
          </a:p>
          <a:p>
            <a:pPr marL="0" indent="0" algn="just">
              <a:buNone/>
            </a:pPr>
            <a:r>
              <a:rPr lang="en-US" dirty="0"/>
              <a:t>The RA has joined to the following </a:t>
            </a:r>
            <a:r>
              <a:rPr lang="en-US" u="sng" dirty="0"/>
              <a:t>international documents</a:t>
            </a:r>
            <a:r>
              <a:rPr lang="en-US" dirty="0"/>
              <a:t> of the IAEA:</a:t>
            </a:r>
          </a:p>
          <a:p>
            <a:pPr algn="just"/>
            <a:r>
              <a:rPr lang="en-US" dirty="0"/>
              <a:t>The Convention on the Physical Protection of Nuclear Material (INFCIRC / 274) and the amendments of July 8, 2005;</a:t>
            </a:r>
          </a:p>
          <a:p>
            <a:pPr algn="just"/>
            <a:r>
              <a:rPr lang="en-US" dirty="0"/>
              <a:t>International Convention against Nuclear Terrorism (UN General Assembly Resolution 59/290 of March 15, 2005).</a:t>
            </a:r>
          </a:p>
          <a:p>
            <a:pPr marL="0" indent="0" algn="just">
              <a:buNone/>
            </a:pPr>
            <a:endParaRPr lang="en-US" dirty="0"/>
          </a:p>
        </p:txBody>
      </p:sp>
    </p:spTree>
    <p:extLst>
      <p:ext uri="{BB962C8B-B14F-4D97-AF65-F5344CB8AC3E}">
        <p14:creationId xmlns:p14="http://schemas.microsoft.com/office/powerpoint/2010/main" val="1096931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643192" cy="5925272"/>
          </a:xfrm>
        </p:spPr>
        <p:txBody>
          <a:bodyPr>
            <a:normAutofit/>
          </a:bodyPr>
          <a:lstStyle/>
          <a:p>
            <a:pPr marL="0" indent="0" algn="just">
              <a:buNone/>
            </a:pPr>
            <a:r>
              <a:rPr lang="en-US" dirty="0"/>
              <a:t>At the same time, in August 2014, our country decided to implement the IAEA </a:t>
            </a:r>
            <a:r>
              <a:rPr lang="en-US" b="1" dirty="0"/>
              <a:t>Code of Conduct on the Safety of Radioactive Sources and the Rules for the Export and Import of Radioactive Sources</a:t>
            </a:r>
            <a:r>
              <a:rPr lang="en-US" dirty="0"/>
              <a:t>.</a:t>
            </a:r>
            <a:endParaRPr lang="ru-RU" dirty="0"/>
          </a:p>
          <a:p>
            <a:pPr marL="0" indent="0" algn="just">
              <a:buNone/>
            </a:pPr>
            <a:endParaRPr lang="en-US" dirty="0"/>
          </a:p>
          <a:p>
            <a:pPr marL="0" indent="0" algn="just">
              <a:buNone/>
            </a:pPr>
            <a:r>
              <a:rPr lang="en-US" dirty="0"/>
              <a:t>The agreement between the RA and the IAEA on the application of safeguards in accordance with the Treaty on the Non-Proliferation of Nuclear Weapons and the Additional Provisions to the Protocol annexed to it entered into force on 12 October 2018.</a:t>
            </a:r>
            <a:endParaRPr lang="ru-RU" dirty="0"/>
          </a:p>
          <a:p>
            <a:pPr marL="0" indent="0">
              <a:buNone/>
            </a:pPr>
            <a:endParaRPr lang="ru-RU" dirty="0"/>
          </a:p>
        </p:txBody>
      </p:sp>
    </p:spTree>
    <p:extLst>
      <p:ext uri="{BB962C8B-B14F-4D97-AF65-F5344CB8AC3E}">
        <p14:creationId xmlns:p14="http://schemas.microsoft.com/office/powerpoint/2010/main" val="784502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643192" cy="5925272"/>
          </a:xfrm>
        </p:spPr>
        <p:txBody>
          <a:bodyPr>
            <a:normAutofit/>
          </a:bodyPr>
          <a:lstStyle/>
          <a:p>
            <a:pPr marL="0" indent="0" algn="just">
              <a:buNone/>
            </a:pPr>
            <a:r>
              <a:rPr lang="en-US" dirty="0"/>
              <a:t>Order of the President of the </a:t>
            </a:r>
            <a:r>
              <a:rPr lang="en-US" dirty="0" smtClean="0"/>
              <a:t>RA on </a:t>
            </a:r>
            <a:r>
              <a:rPr lang="en-US" dirty="0"/>
              <a:t>the establishment of the "</a:t>
            </a:r>
            <a:r>
              <a:rPr lang="en-US" b="1" dirty="0"/>
              <a:t>National Center for Nuclear Research</a:t>
            </a:r>
            <a:r>
              <a:rPr lang="en-US" dirty="0"/>
              <a:t>" under the Ministry of Communications and High Technologies of the </a:t>
            </a:r>
            <a:r>
              <a:rPr lang="en-US" dirty="0" smtClean="0"/>
              <a:t>RA for </a:t>
            </a:r>
            <a:r>
              <a:rPr lang="en-US" dirty="0"/>
              <a:t>the peaceful use of nuclear technologies </a:t>
            </a:r>
            <a:r>
              <a:rPr lang="en-US" dirty="0" smtClean="0"/>
              <a:t>(May </a:t>
            </a:r>
            <a:r>
              <a:rPr lang="en-US" dirty="0"/>
              <a:t>8, </a:t>
            </a:r>
            <a:r>
              <a:rPr lang="en-US" dirty="0" smtClean="0"/>
              <a:t>2014).</a:t>
            </a:r>
          </a:p>
          <a:p>
            <a:pPr marL="0" indent="0" algn="just">
              <a:buNone/>
            </a:pPr>
            <a:endParaRPr lang="en-US" dirty="0"/>
          </a:p>
          <a:p>
            <a:pPr marL="0" indent="0" algn="just">
              <a:buNone/>
            </a:pPr>
            <a:r>
              <a:rPr lang="en-US" dirty="0"/>
              <a:t>Decree of the Cabinet of Ministers of the </a:t>
            </a:r>
            <a:r>
              <a:rPr lang="en-US" dirty="0" smtClean="0"/>
              <a:t>RA </a:t>
            </a:r>
            <a:r>
              <a:rPr lang="en-US" dirty="0"/>
              <a:t>"On approval of the Charter and structure of the National Center for Nuclear Research" </a:t>
            </a:r>
            <a:r>
              <a:rPr lang="en-US" dirty="0" smtClean="0"/>
              <a:t>(December </a:t>
            </a:r>
            <a:r>
              <a:rPr lang="en-US" dirty="0"/>
              <a:t>3, </a:t>
            </a:r>
            <a:r>
              <a:rPr lang="en-US" dirty="0" smtClean="0"/>
              <a:t>2014).</a:t>
            </a:r>
          </a:p>
          <a:p>
            <a:pPr marL="0" indent="0" algn="just">
              <a:buNone/>
            </a:pPr>
            <a:endParaRPr lang="en-US" dirty="0"/>
          </a:p>
          <a:p>
            <a:pPr marL="0" indent="0" algn="just">
              <a:buNone/>
            </a:pPr>
            <a:r>
              <a:rPr lang="en-US" b="1" dirty="0"/>
              <a:t>The State Agency for Regulation of Nuclear and Radiological Activities</a:t>
            </a:r>
            <a:r>
              <a:rPr lang="en-US" dirty="0"/>
              <a:t> was established under the Ministry of Emergency Situations by the Decree of the President of the </a:t>
            </a:r>
            <a:r>
              <a:rPr lang="en-US" dirty="0" smtClean="0"/>
              <a:t>RA (April </a:t>
            </a:r>
            <a:r>
              <a:rPr lang="en-US" dirty="0"/>
              <a:t>24, </a:t>
            </a:r>
            <a:r>
              <a:rPr lang="en-US" dirty="0" smtClean="0"/>
              <a:t>2008).</a:t>
            </a:r>
            <a:endParaRPr lang="ru-RU" dirty="0"/>
          </a:p>
        </p:txBody>
      </p:sp>
    </p:spTree>
    <p:extLst>
      <p:ext uri="{BB962C8B-B14F-4D97-AF65-F5344CB8AC3E}">
        <p14:creationId xmlns:p14="http://schemas.microsoft.com/office/powerpoint/2010/main" val="1129844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CONCLUSION</a:t>
            </a:r>
            <a:endParaRPr lang="ru-RU" dirty="0"/>
          </a:p>
        </p:txBody>
      </p:sp>
      <p:sp>
        <p:nvSpPr>
          <p:cNvPr id="3" name="Объект 2"/>
          <p:cNvSpPr>
            <a:spLocks noGrp="1"/>
          </p:cNvSpPr>
          <p:nvPr>
            <p:ph idx="1"/>
          </p:nvPr>
        </p:nvSpPr>
        <p:spPr/>
        <p:txBody>
          <a:bodyPr/>
          <a:lstStyle/>
          <a:p>
            <a:pPr marL="0" indent="0" algn="just">
              <a:buNone/>
            </a:pPr>
            <a:r>
              <a:rPr lang="en-US" dirty="0"/>
              <a:t>Summing up the analysis of international and national acts, </a:t>
            </a:r>
            <a:r>
              <a:rPr lang="en-US" dirty="0" smtClean="0"/>
              <a:t>we can </a:t>
            </a:r>
            <a:r>
              <a:rPr lang="en-US" dirty="0"/>
              <a:t>come to several conclusions:</a:t>
            </a:r>
          </a:p>
          <a:p>
            <a:pPr marL="0" indent="0" algn="just">
              <a:buNone/>
            </a:pPr>
            <a:r>
              <a:rPr lang="en-US" dirty="0"/>
              <a:t>1. International acts are aimed at preventing the use of atomic energy for military purposes, at protecting the population and the environment, contain norms providing for the protection of individual regions and bodies (celestial bodies), provide for the implementation of measures in case of incidents, contain rules for the transportation, disposal of hazardous waste, and many other rules.</a:t>
            </a:r>
            <a:endParaRPr lang="ru-RU" dirty="0"/>
          </a:p>
        </p:txBody>
      </p:sp>
    </p:spTree>
    <p:extLst>
      <p:ext uri="{BB962C8B-B14F-4D97-AF65-F5344CB8AC3E}">
        <p14:creationId xmlns:p14="http://schemas.microsoft.com/office/powerpoint/2010/main" val="3106719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643192" cy="5925272"/>
          </a:xfrm>
        </p:spPr>
        <p:txBody>
          <a:bodyPr>
            <a:normAutofit/>
          </a:bodyPr>
          <a:lstStyle/>
          <a:p>
            <a:pPr marL="0" indent="0" algn="just">
              <a:buNone/>
            </a:pPr>
            <a:r>
              <a:rPr lang="en-US" dirty="0"/>
              <a:t>2. If we analyze the legislation of Kazakhstan concerning the </a:t>
            </a:r>
            <a:r>
              <a:rPr lang="en-US" dirty="0" smtClean="0"/>
              <a:t>using </a:t>
            </a:r>
            <a:r>
              <a:rPr lang="en-US" dirty="0"/>
              <a:t>of atomic energy, then, first of all, we can see that there is a separate Law here. Having studied it, I came to the conclusion that it pays more attention to the state regulation of the use of atomic energy. And, on the contrary, in the Environmental Code of the </a:t>
            </a:r>
            <a:r>
              <a:rPr lang="en-US" dirty="0" smtClean="0"/>
              <a:t>RK, </a:t>
            </a:r>
            <a:r>
              <a:rPr lang="en-US" dirty="0"/>
              <a:t>more attention is paid to the disposal of hazardous substances (Chapter 20), environmental requirements for the use of radioactive materials, nuclear energy and radiation safety (Chapter 39), Environmental requirements for the production and use of potentially hazardous chemical and biological substances, genetically modified products and organisms (Chapter 40), the issues of waste are regulated, especially during their transportation, their disposal (Chapter 42, 44</a:t>
            </a:r>
            <a:r>
              <a:rPr lang="en-US" dirty="0" smtClean="0"/>
              <a:t>).</a:t>
            </a:r>
            <a:endParaRPr lang="en-US" dirty="0"/>
          </a:p>
        </p:txBody>
      </p:sp>
    </p:spTree>
    <p:extLst>
      <p:ext uri="{BB962C8B-B14F-4D97-AF65-F5344CB8AC3E}">
        <p14:creationId xmlns:p14="http://schemas.microsoft.com/office/powerpoint/2010/main" val="2832777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571184" cy="5925272"/>
          </a:xfrm>
        </p:spPr>
        <p:txBody>
          <a:bodyPr/>
          <a:lstStyle/>
          <a:p>
            <a:pPr marL="0" indent="0" algn="just">
              <a:buNone/>
            </a:pPr>
            <a:r>
              <a:rPr lang="en-US" dirty="0"/>
              <a:t>Such a comprehensive development of nuclear legislation in Kazakhstan can be associated with the fact that Kazakhstan was closely familiar with nuclear energy and its consequences. In addition, the country has a large amount of uranium, which is known to be a key element in the production of nuclear energy.</a:t>
            </a:r>
            <a:endParaRPr lang="ru-RU" dirty="0"/>
          </a:p>
          <a:p>
            <a:pPr marL="0" indent="0" algn="just">
              <a:buNone/>
            </a:pPr>
            <a:endParaRPr lang="ru-RU" dirty="0"/>
          </a:p>
        </p:txBody>
      </p:sp>
    </p:spTree>
    <p:extLst>
      <p:ext uri="{BB962C8B-B14F-4D97-AF65-F5344CB8AC3E}">
        <p14:creationId xmlns:p14="http://schemas.microsoft.com/office/powerpoint/2010/main" val="2426626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643192" cy="5997280"/>
          </a:xfrm>
        </p:spPr>
        <p:txBody>
          <a:bodyPr>
            <a:normAutofit/>
          </a:bodyPr>
          <a:lstStyle/>
          <a:p>
            <a:pPr marL="0" indent="0" algn="just">
              <a:buNone/>
            </a:pPr>
            <a:r>
              <a:rPr lang="en-US" dirty="0" smtClean="0"/>
              <a:t>3</a:t>
            </a:r>
            <a:r>
              <a:rPr lang="en-US" dirty="0"/>
              <a:t>. </a:t>
            </a:r>
            <a:r>
              <a:rPr lang="en-US" dirty="0" smtClean="0"/>
              <a:t>If </a:t>
            </a:r>
            <a:r>
              <a:rPr lang="en-US" dirty="0"/>
              <a:t>we analyze the legislation of Azerbaijan on the </a:t>
            </a:r>
            <a:r>
              <a:rPr lang="en-US" dirty="0" smtClean="0"/>
              <a:t>using </a:t>
            </a:r>
            <a:r>
              <a:rPr lang="en-US" dirty="0"/>
              <a:t>of atomic energy, we can clearly see a weak regulatory framework. This can be explained by the fact that the issue of using atomic energy in Azerbaijan is just beginning to be actualized, and issues related to the use of atomic energy are only just becoming the subject of research by scientists. This issue began to develop faster with the accession of Azerbaijan to the IAEA, which resulted in the creation of special state institutions in the country dealing with nuclear energy issues. But from the analysis of existing legislative acts, several points can be distinguished: due to the fact that one of the main goals of the state is the protection of the population, mainly the issue of atomic energy is considered in the aspect of radiation protection of the population, in addition, environmental protection is also important, and therefore, the issue of the use of atomic energy should not harm the environment, which is reflected in the Law on </a:t>
            </a:r>
            <a:r>
              <a:rPr lang="en-US" dirty="0" smtClean="0"/>
              <a:t>Environmental Protection.</a:t>
            </a:r>
            <a:endParaRPr lang="ru-RU" dirty="0"/>
          </a:p>
        </p:txBody>
      </p:sp>
    </p:spTree>
    <p:extLst>
      <p:ext uri="{BB962C8B-B14F-4D97-AF65-F5344CB8AC3E}">
        <p14:creationId xmlns:p14="http://schemas.microsoft.com/office/powerpoint/2010/main" val="3667340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7643192" cy="5925272"/>
          </a:xfrm>
        </p:spPr>
        <p:txBody>
          <a:bodyPr/>
          <a:lstStyle/>
          <a:p>
            <a:pPr marL="0" indent="0" algn="just">
              <a:buNone/>
            </a:pPr>
            <a:r>
              <a:rPr lang="en-US" dirty="0"/>
              <a:t>Thus, if we compare the legislation of two countries close in many senses - Azerbaijan and Kazakhstan, we can come to the following conclusions:</a:t>
            </a:r>
          </a:p>
          <a:p>
            <a:pPr marL="0" indent="0" algn="just">
              <a:buNone/>
            </a:pPr>
            <a:r>
              <a:rPr lang="en-US" dirty="0"/>
              <a:t>1. Kazakhstan has more developed legislation on the use of atomic energy;</a:t>
            </a:r>
          </a:p>
          <a:p>
            <a:pPr marL="0" indent="0" algn="just">
              <a:buNone/>
            </a:pPr>
            <a:r>
              <a:rPr lang="en-US" dirty="0"/>
              <a:t>2. </a:t>
            </a:r>
            <a:r>
              <a:rPr lang="en-US" dirty="0" smtClean="0"/>
              <a:t>In </a:t>
            </a:r>
            <a:r>
              <a:rPr lang="en-US" dirty="0"/>
              <a:t>both countries activities related to the use of atomic energy are licensed;</a:t>
            </a:r>
          </a:p>
          <a:p>
            <a:pPr marL="0" indent="0" algn="just">
              <a:buNone/>
            </a:pPr>
            <a:r>
              <a:rPr lang="en-US" dirty="0"/>
              <a:t>3. Both countries prioritize the protection of their people and the environment;</a:t>
            </a:r>
          </a:p>
          <a:p>
            <a:pPr marL="0" indent="0" algn="just">
              <a:buNone/>
            </a:pPr>
            <a:r>
              <a:rPr lang="en-US" dirty="0"/>
              <a:t>4. Both countries are members of the IAEA and cooperate with this international organization in matters of atomic energy.</a:t>
            </a:r>
            <a:endParaRPr lang="ru-RU" dirty="0"/>
          </a:p>
        </p:txBody>
      </p:sp>
    </p:spTree>
    <p:extLst>
      <p:ext uri="{BB962C8B-B14F-4D97-AF65-F5344CB8AC3E}">
        <p14:creationId xmlns:p14="http://schemas.microsoft.com/office/powerpoint/2010/main" val="934285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PLAN:</a:t>
            </a:r>
            <a:endParaRPr lang="ru-RU" dirty="0"/>
          </a:p>
        </p:txBody>
      </p:sp>
      <p:sp>
        <p:nvSpPr>
          <p:cNvPr id="3" name="Объект 2"/>
          <p:cNvSpPr>
            <a:spLocks noGrp="1"/>
          </p:cNvSpPr>
          <p:nvPr>
            <p:ph idx="1"/>
          </p:nvPr>
        </p:nvSpPr>
        <p:spPr/>
        <p:txBody>
          <a:bodyPr/>
          <a:lstStyle/>
          <a:p>
            <a:r>
              <a:rPr lang="en-US" dirty="0" smtClean="0"/>
              <a:t>1. International sources</a:t>
            </a:r>
          </a:p>
          <a:p>
            <a:r>
              <a:rPr lang="en-US" dirty="0" smtClean="0"/>
              <a:t>2. Legislative acts of the Republic of Kazakhstan</a:t>
            </a:r>
          </a:p>
          <a:p>
            <a:r>
              <a:rPr lang="en-US" dirty="0" smtClean="0"/>
              <a:t>3. </a:t>
            </a:r>
            <a:r>
              <a:rPr lang="en-US" dirty="0"/>
              <a:t>Legislative acts of the Republic of </a:t>
            </a:r>
            <a:r>
              <a:rPr lang="en-US" dirty="0" smtClean="0"/>
              <a:t>Azerbaijan</a:t>
            </a:r>
          </a:p>
          <a:p>
            <a:r>
              <a:rPr lang="en-US" dirty="0"/>
              <a:t>4</a:t>
            </a:r>
            <a:r>
              <a:rPr lang="en-US" dirty="0" smtClean="0"/>
              <a:t>. Comparative analysis</a:t>
            </a:r>
            <a:endParaRPr lang="ru-RU" dirty="0"/>
          </a:p>
        </p:txBody>
      </p:sp>
    </p:spTree>
    <p:extLst>
      <p:ext uri="{BB962C8B-B14F-4D97-AF65-F5344CB8AC3E}">
        <p14:creationId xmlns:p14="http://schemas.microsoft.com/office/powerpoint/2010/main" val="2676363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Nuclear law</a:t>
            </a:r>
            <a:endParaRPr lang="ru-RU" dirty="0"/>
          </a:p>
        </p:txBody>
      </p:sp>
      <p:sp>
        <p:nvSpPr>
          <p:cNvPr id="3" name="Объект 2"/>
          <p:cNvSpPr>
            <a:spLocks noGrp="1"/>
          </p:cNvSpPr>
          <p:nvPr>
            <p:ph idx="1"/>
          </p:nvPr>
        </p:nvSpPr>
        <p:spPr/>
        <p:txBody>
          <a:bodyPr/>
          <a:lstStyle/>
          <a:p>
            <a:pPr marL="0" indent="0" algn="just">
              <a:buNone/>
            </a:pPr>
            <a:r>
              <a:rPr lang="en-US" dirty="0" smtClean="0"/>
              <a:t>In accordance to the Handbook on Nuclear Law:</a:t>
            </a:r>
            <a:endParaRPr lang="ru-RU" dirty="0" smtClean="0"/>
          </a:p>
          <a:p>
            <a:pPr marL="0" indent="0" algn="just">
              <a:buNone/>
            </a:pPr>
            <a:r>
              <a:rPr lang="en-US" dirty="0" smtClean="0"/>
              <a:t>Nuclear </a:t>
            </a:r>
            <a:r>
              <a:rPr lang="en-US" dirty="0"/>
              <a:t>law is </a:t>
            </a:r>
            <a:r>
              <a:rPr lang="en-US" dirty="0" smtClean="0"/>
              <a:t>the </a:t>
            </a:r>
            <a:r>
              <a:rPr lang="en-US" dirty="0"/>
              <a:t>body of special legal norms created to regulate the conduct of legal or natural persons engaged in activities related to fissionable materials, ionizing radiation and exposure to natural sources of radiation</a:t>
            </a:r>
            <a:r>
              <a:rPr lang="en-US" dirty="0" smtClean="0"/>
              <a:t>.</a:t>
            </a:r>
            <a:endParaRPr lang="ru-RU" dirty="0" smtClean="0"/>
          </a:p>
          <a:p>
            <a:pPr marL="0" indent="0" algn="just">
              <a:buNone/>
            </a:pPr>
            <a:endParaRPr lang="ru-RU" dirty="0" smtClean="0"/>
          </a:p>
          <a:p>
            <a:pPr marL="0" indent="0" algn="just">
              <a:buNone/>
            </a:pPr>
            <a:r>
              <a:rPr lang="en-US" dirty="0"/>
              <a:t>In theory, international nuclear law is defined as a system of legal norms governing relations between states and other subjects of international law in the field of the peaceful use of nuclear energy.</a:t>
            </a:r>
            <a:endParaRPr lang="ru-RU" dirty="0"/>
          </a:p>
        </p:txBody>
      </p:sp>
    </p:spTree>
    <p:extLst>
      <p:ext uri="{BB962C8B-B14F-4D97-AF65-F5344CB8AC3E}">
        <p14:creationId xmlns:p14="http://schemas.microsoft.com/office/powerpoint/2010/main" val="247861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467600" cy="1143000"/>
          </a:xfrm>
        </p:spPr>
        <p:txBody>
          <a:bodyPr/>
          <a:lstStyle/>
          <a:p>
            <a:pPr algn="ctr"/>
            <a:r>
              <a:rPr lang="en-US" dirty="0"/>
              <a:t>International </a:t>
            </a:r>
            <a:r>
              <a:rPr lang="en-US" dirty="0" smtClean="0"/>
              <a:t>sources</a:t>
            </a:r>
            <a:endParaRPr lang="ru-RU" dirty="0"/>
          </a:p>
        </p:txBody>
      </p:sp>
      <p:sp>
        <p:nvSpPr>
          <p:cNvPr id="3" name="Объект 2"/>
          <p:cNvSpPr>
            <a:spLocks noGrp="1"/>
          </p:cNvSpPr>
          <p:nvPr>
            <p:ph idx="1"/>
          </p:nvPr>
        </p:nvSpPr>
        <p:spPr/>
        <p:txBody>
          <a:bodyPr/>
          <a:lstStyle/>
          <a:p>
            <a:pPr marL="0" indent="0" algn="just">
              <a:buNone/>
            </a:pPr>
            <a:r>
              <a:rPr lang="en-US" dirty="0"/>
              <a:t>There is a fairly large legal base, which can be divided into several </a:t>
            </a:r>
            <a:r>
              <a:rPr lang="en-US" dirty="0" smtClean="0"/>
              <a:t>groups</a:t>
            </a:r>
            <a:r>
              <a:rPr lang="ru-RU" dirty="0" smtClean="0"/>
              <a:t>:</a:t>
            </a:r>
          </a:p>
          <a:p>
            <a:pPr marL="457200" indent="-457200" algn="just">
              <a:buAutoNum type="arabicPeriod"/>
            </a:pPr>
            <a:r>
              <a:rPr lang="en-US" dirty="0" smtClean="0"/>
              <a:t>Nuclear </a:t>
            </a:r>
            <a:r>
              <a:rPr lang="en-US" dirty="0"/>
              <a:t>and radiation </a:t>
            </a:r>
            <a:r>
              <a:rPr lang="en-US" dirty="0" smtClean="0"/>
              <a:t>safety</a:t>
            </a:r>
            <a:r>
              <a:rPr lang="ru-RU" dirty="0" smtClean="0"/>
              <a:t>;</a:t>
            </a:r>
          </a:p>
          <a:p>
            <a:pPr marL="457200" indent="-457200" algn="just">
              <a:buAutoNum type="arabicPeriod"/>
            </a:pPr>
            <a:r>
              <a:rPr lang="en-US" dirty="0"/>
              <a:t>Nuclear security, countering nuclear </a:t>
            </a:r>
            <a:r>
              <a:rPr lang="en-US" dirty="0" smtClean="0"/>
              <a:t>terrorism</a:t>
            </a:r>
            <a:r>
              <a:rPr lang="ru-RU" dirty="0" smtClean="0"/>
              <a:t>;</a:t>
            </a:r>
          </a:p>
          <a:p>
            <a:pPr marL="457200" indent="-457200" algn="just">
              <a:buAutoNum type="arabicPeriod"/>
            </a:pPr>
            <a:r>
              <a:rPr lang="en-US" dirty="0"/>
              <a:t>Non-proliferation of nuclear </a:t>
            </a:r>
            <a:r>
              <a:rPr lang="en-US" dirty="0" smtClean="0"/>
              <a:t>weapons</a:t>
            </a:r>
            <a:r>
              <a:rPr lang="ru-RU" dirty="0" smtClean="0"/>
              <a:t>;</a:t>
            </a:r>
          </a:p>
          <a:p>
            <a:pPr marL="457200" indent="-457200" algn="just">
              <a:buAutoNum type="arabicPeriod"/>
            </a:pPr>
            <a:r>
              <a:rPr lang="en-US" dirty="0"/>
              <a:t>Nuclear and environmental </a:t>
            </a:r>
            <a:r>
              <a:rPr lang="en-US" dirty="0" smtClean="0"/>
              <a:t>safety</a:t>
            </a:r>
            <a:r>
              <a:rPr lang="ru-RU" dirty="0" smtClean="0"/>
              <a:t>;</a:t>
            </a:r>
          </a:p>
          <a:p>
            <a:pPr marL="457200" indent="-457200" algn="just">
              <a:buAutoNum type="arabicPeriod"/>
            </a:pPr>
            <a:r>
              <a:rPr lang="en-US" dirty="0"/>
              <a:t>Compensatory mechanism of civil liability for nuclear </a:t>
            </a:r>
            <a:r>
              <a:rPr lang="en-US" dirty="0" smtClean="0"/>
              <a:t>damage</a:t>
            </a:r>
            <a:r>
              <a:rPr lang="ru-RU" dirty="0"/>
              <a:t>.</a:t>
            </a:r>
            <a:endParaRPr lang="ru-RU" dirty="0" smtClean="0"/>
          </a:p>
        </p:txBody>
      </p:sp>
    </p:spTree>
    <p:extLst>
      <p:ext uri="{BB962C8B-B14F-4D97-AF65-F5344CB8AC3E}">
        <p14:creationId xmlns:p14="http://schemas.microsoft.com/office/powerpoint/2010/main" val="1544440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715200" cy="5997280"/>
          </a:xfrm>
        </p:spPr>
        <p:txBody>
          <a:bodyPr/>
          <a:lstStyle/>
          <a:p>
            <a:pPr marL="0" indent="0" algn="just">
              <a:buNone/>
            </a:pPr>
            <a:r>
              <a:rPr lang="ru-RU" dirty="0"/>
              <a:t>1. </a:t>
            </a:r>
            <a:r>
              <a:rPr lang="en-US" u="sng" dirty="0"/>
              <a:t>Nuclear and radiation safety </a:t>
            </a:r>
            <a:r>
              <a:rPr lang="en-US" dirty="0"/>
              <a:t>(safe engineering and technical operation of nuclear facilities, prevention of nuclear accidents and prompt response in case of their occurrence, safety of handling nuclear fuel and radioactive waste) . It is regulated by the following agreements</a:t>
            </a:r>
            <a:r>
              <a:rPr lang="en-US" dirty="0" smtClean="0"/>
              <a:t>:</a:t>
            </a:r>
          </a:p>
          <a:p>
            <a:pPr algn="just"/>
            <a:r>
              <a:rPr lang="en-US" dirty="0" smtClean="0"/>
              <a:t>Convention </a:t>
            </a:r>
            <a:r>
              <a:rPr lang="en-US" dirty="0"/>
              <a:t>on Nuclear </a:t>
            </a:r>
            <a:r>
              <a:rPr lang="en-US" dirty="0" smtClean="0"/>
              <a:t>Safety</a:t>
            </a:r>
            <a:r>
              <a:rPr lang="ru-RU" dirty="0" smtClean="0"/>
              <a:t>;</a:t>
            </a:r>
            <a:endParaRPr lang="en-US" dirty="0"/>
          </a:p>
          <a:p>
            <a:pPr algn="just"/>
            <a:r>
              <a:rPr lang="en-US" dirty="0"/>
              <a:t>Convention on Early Notification of a Nuclear </a:t>
            </a:r>
            <a:r>
              <a:rPr lang="en-US" dirty="0" smtClean="0"/>
              <a:t>Accident</a:t>
            </a:r>
            <a:r>
              <a:rPr lang="ru-RU" dirty="0" smtClean="0"/>
              <a:t>;</a:t>
            </a:r>
            <a:endParaRPr lang="en-US" dirty="0"/>
          </a:p>
          <a:p>
            <a:pPr algn="just"/>
            <a:r>
              <a:rPr lang="en-US" dirty="0"/>
              <a:t>Convention on Assistance in the Event of a Nuclear Accident </a:t>
            </a:r>
            <a:r>
              <a:rPr lang="en-US" dirty="0" smtClean="0"/>
              <a:t>or</a:t>
            </a:r>
            <a:r>
              <a:rPr lang="ru-RU" dirty="0" smtClean="0"/>
              <a:t> </a:t>
            </a:r>
            <a:r>
              <a:rPr lang="en-US" dirty="0" smtClean="0"/>
              <a:t>Radiation Emergency</a:t>
            </a:r>
            <a:r>
              <a:rPr lang="ru-RU" dirty="0" smtClean="0"/>
              <a:t>;</a:t>
            </a:r>
            <a:endParaRPr lang="en-US" dirty="0"/>
          </a:p>
          <a:p>
            <a:pPr algn="just"/>
            <a:r>
              <a:rPr lang="en-US" dirty="0"/>
              <a:t>Joint Convention on the Safety of Spent Fuel Management and on the Safety of Radioactive Waste </a:t>
            </a:r>
            <a:r>
              <a:rPr lang="en-US" dirty="0" smtClean="0"/>
              <a:t>Management</a:t>
            </a:r>
            <a:r>
              <a:rPr lang="ru-RU" dirty="0" smtClean="0"/>
              <a:t>.</a:t>
            </a:r>
            <a:endParaRPr lang="ru-RU" dirty="0"/>
          </a:p>
        </p:txBody>
      </p:sp>
    </p:spTree>
    <p:extLst>
      <p:ext uri="{BB962C8B-B14F-4D97-AF65-F5344CB8AC3E}">
        <p14:creationId xmlns:p14="http://schemas.microsoft.com/office/powerpoint/2010/main" val="2842252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7715200" cy="5997280"/>
          </a:xfrm>
        </p:spPr>
        <p:txBody>
          <a:bodyPr/>
          <a:lstStyle/>
          <a:p>
            <a:pPr marL="0" indent="0" algn="just">
              <a:buNone/>
            </a:pPr>
            <a:r>
              <a:rPr lang="ru-RU" dirty="0" smtClean="0"/>
              <a:t>2. </a:t>
            </a:r>
            <a:r>
              <a:rPr lang="en-US" u="sng" dirty="0" smtClean="0"/>
              <a:t>Nuclear </a:t>
            </a:r>
            <a:r>
              <a:rPr lang="en-US" u="sng" dirty="0"/>
              <a:t>security, countering nuclear terrorism </a:t>
            </a:r>
            <a:r>
              <a:rPr lang="en-US" dirty="0"/>
              <a:t>(protection of nuclear facilities and materials for the purpose of countering acts of </a:t>
            </a:r>
            <a:r>
              <a:rPr lang="en-US" dirty="0" smtClean="0"/>
              <a:t>intruders</a:t>
            </a:r>
            <a:r>
              <a:rPr lang="ru-RU" dirty="0" smtClean="0"/>
              <a:t> </a:t>
            </a:r>
            <a:r>
              <a:rPr lang="en-US" dirty="0" smtClean="0"/>
              <a:t>/</a:t>
            </a:r>
            <a:r>
              <a:rPr lang="ru-RU" dirty="0" smtClean="0"/>
              <a:t> </a:t>
            </a:r>
            <a:r>
              <a:rPr lang="en-US" dirty="0" smtClean="0"/>
              <a:t>terrorists</a:t>
            </a:r>
            <a:r>
              <a:rPr lang="en-US" dirty="0"/>
              <a:t>, criminalization of such acts</a:t>
            </a:r>
            <a:r>
              <a:rPr lang="en-US" dirty="0" smtClean="0"/>
              <a:t>)</a:t>
            </a:r>
            <a:r>
              <a:rPr lang="ru-RU" dirty="0" smtClean="0"/>
              <a:t>:</a:t>
            </a:r>
            <a:endParaRPr lang="en-US" dirty="0"/>
          </a:p>
          <a:p>
            <a:pPr algn="just"/>
            <a:r>
              <a:rPr lang="en-US" dirty="0"/>
              <a:t>Convention on the Physical Protection of Nuclear </a:t>
            </a:r>
            <a:r>
              <a:rPr lang="en-US" dirty="0" smtClean="0"/>
              <a:t>Material;</a:t>
            </a:r>
            <a:endParaRPr lang="en-US" dirty="0"/>
          </a:p>
          <a:p>
            <a:pPr algn="just"/>
            <a:r>
              <a:rPr lang="en-US" dirty="0"/>
              <a:t>2005 amendment to the Convention on the Physical Protection of Nuclear Material ;</a:t>
            </a:r>
          </a:p>
          <a:p>
            <a:pPr algn="just"/>
            <a:r>
              <a:rPr lang="en-US" dirty="0"/>
              <a:t>International Convention for the Suppression of Acts of </a:t>
            </a:r>
            <a:r>
              <a:rPr lang="en-US" dirty="0" smtClean="0"/>
              <a:t>Nuclear Terrorism;</a:t>
            </a:r>
            <a:endParaRPr lang="en-US" dirty="0"/>
          </a:p>
          <a:p>
            <a:pPr algn="just"/>
            <a:r>
              <a:rPr lang="en-US" dirty="0"/>
              <a:t>UN Security Council Resolution 1540 of 2004.</a:t>
            </a:r>
            <a:endParaRPr lang="ru-RU" dirty="0"/>
          </a:p>
        </p:txBody>
      </p:sp>
    </p:spTree>
    <p:extLst>
      <p:ext uri="{BB962C8B-B14F-4D97-AF65-F5344CB8AC3E}">
        <p14:creationId xmlns:p14="http://schemas.microsoft.com/office/powerpoint/2010/main" val="203168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7715200" cy="6069288"/>
          </a:xfrm>
        </p:spPr>
        <p:txBody>
          <a:bodyPr>
            <a:normAutofit/>
          </a:bodyPr>
          <a:lstStyle/>
          <a:p>
            <a:pPr marL="0" indent="0" algn="just">
              <a:buNone/>
            </a:pPr>
            <a:r>
              <a:rPr lang="en-US" dirty="0"/>
              <a:t>3. </a:t>
            </a:r>
            <a:r>
              <a:rPr lang="en-US" u="sng" dirty="0"/>
              <a:t>Non-proliferation of nuclear weapons </a:t>
            </a:r>
            <a:r>
              <a:rPr lang="en-US" dirty="0"/>
              <a:t>(at the intersection with international security law, space and maritime law):</a:t>
            </a:r>
          </a:p>
          <a:p>
            <a:pPr algn="just"/>
            <a:r>
              <a:rPr lang="en-US" dirty="0"/>
              <a:t>The charter of </a:t>
            </a:r>
            <a:r>
              <a:rPr lang="en-US" dirty="0" smtClean="0"/>
              <a:t>MAGATE;</a:t>
            </a:r>
            <a:endParaRPr lang="en-US" dirty="0"/>
          </a:p>
          <a:p>
            <a:pPr algn="just"/>
            <a:r>
              <a:rPr lang="en-US" dirty="0"/>
              <a:t>Treaty on the Non-Proliferation of Nuclear </a:t>
            </a:r>
            <a:r>
              <a:rPr lang="en-US" dirty="0" smtClean="0"/>
              <a:t>Weapons;</a:t>
            </a:r>
            <a:endParaRPr lang="en-US" dirty="0"/>
          </a:p>
          <a:p>
            <a:pPr algn="just"/>
            <a:r>
              <a:rPr lang="en-US" dirty="0"/>
              <a:t>Antarctic </a:t>
            </a:r>
            <a:r>
              <a:rPr lang="en-US" dirty="0" smtClean="0"/>
              <a:t>Treaty;</a:t>
            </a:r>
            <a:endParaRPr lang="en-US" dirty="0"/>
          </a:p>
          <a:p>
            <a:pPr algn="just"/>
            <a:r>
              <a:rPr lang="en-US" dirty="0"/>
              <a:t>Treaty on Principles Governing the Activities of States in the Exploration and Use of Outer Space, including the Moon and Other Celestial </a:t>
            </a:r>
            <a:r>
              <a:rPr lang="en-US" dirty="0" smtClean="0"/>
              <a:t>Bodies;</a:t>
            </a:r>
            <a:endParaRPr lang="en-US" dirty="0"/>
          </a:p>
          <a:p>
            <a:pPr algn="just"/>
            <a:r>
              <a:rPr lang="en-US" dirty="0"/>
              <a:t>Treaty on the Prohibition of the Placement of Nuclear Weapons and Other Weapons of Mass Destruction on and in the Seabed and Ocean </a:t>
            </a:r>
            <a:r>
              <a:rPr lang="en-US" dirty="0" smtClean="0"/>
              <a:t>Floor;</a:t>
            </a:r>
            <a:endParaRPr lang="en-US" dirty="0"/>
          </a:p>
          <a:p>
            <a:pPr algn="just"/>
            <a:r>
              <a:rPr lang="en-US" dirty="0"/>
              <a:t>Comprehensive Nuclear-Test-Ban </a:t>
            </a:r>
            <a:r>
              <a:rPr lang="en-US" dirty="0" smtClean="0"/>
              <a:t>Treaty; and other.</a:t>
            </a:r>
            <a:endParaRPr lang="ru-RU" dirty="0"/>
          </a:p>
        </p:txBody>
      </p:sp>
    </p:spTree>
    <p:extLst>
      <p:ext uri="{BB962C8B-B14F-4D97-AF65-F5344CB8AC3E}">
        <p14:creationId xmlns:p14="http://schemas.microsoft.com/office/powerpoint/2010/main" val="4280592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7643192" cy="6069288"/>
          </a:xfrm>
        </p:spPr>
        <p:txBody>
          <a:bodyPr/>
          <a:lstStyle/>
          <a:p>
            <a:pPr marL="0" indent="0" algn="just">
              <a:buNone/>
            </a:pPr>
            <a:r>
              <a:rPr lang="en-US" dirty="0"/>
              <a:t>4. </a:t>
            </a:r>
            <a:r>
              <a:rPr lang="en-US" u="sng" dirty="0"/>
              <a:t>Nuclear and environmental safety </a:t>
            </a:r>
            <a:r>
              <a:rPr lang="en-US" dirty="0"/>
              <a:t>(prevention of radioactive pollution of marine spaces, decommissioning of nuclear and </a:t>
            </a:r>
            <a:r>
              <a:rPr lang="en-US" dirty="0" smtClean="0"/>
              <a:t>radiation-hazardous </a:t>
            </a:r>
            <a:r>
              <a:rPr lang="en-US" dirty="0"/>
              <a:t>facilities, rehabilitation of radioactively contaminated territories and facilities, transfer of nuclear heritage sites to a safe state, etc. - at the intersection with </a:t>
            </a:r>
            <a:r>
              <a:rPr lang="en-US" dirty="0" smtClean="0"/>
              <a:t>international environmental </a:t>
            </a:r>
            <a:r>
              <a:rPr lang="en-US" dirty="0"/>
              <a:t>law):</a:t>
            </a:r>
          </a:p>
          <a:p>
            <a:pPr algn="just"/>
            <a:r>
              <a:rPr lang="en-US" dirty="0"/>
              <a:t>Convention for the Prevention of Marine Pollution from Discharges of Waste and Other </a:t>
            </a:r>
            <a:r>
              <a:rPr lang="en-US" dirty="0" smtClean="0"/>
              <a:t>Materials; and other.</a:t>
            </a:r>
            <a:endParaRPr lang="en-US" dirty="0"/>
          </a:p>
        </p:txBody>
      </p:sp>
    </p:spTree>
    <p:extLst>
      <p:ext uri="{BB962C8B-B14F-4D97-AF65-F5344CB8AC3E}">
        <p14:creationId xmlns:p14="http://schemas.microsoft.com/office/powerpoint/2010/main" val="3330915772"/>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1947</TotalTime>
  <Words>2329</Words>
  <Application>Microsoft Office PowerPoint</Application>
  <PresentationFormat>Экран (4:3)</PresentationFormat>
  <Paragraphs>116</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Легкий дым</vt:lpstr>
      <vt:lpstr>Legal bases for the use of nuclear energy and the history of the formation of legislation in the field of nuclear and radiation safety at the international and national level.</vt:lpstr>
      <vt:lpstr>Презентация PowerPoint</vt:lpstr>
      <vt:lpstr>PLAN:</vt:lpstr>
      <vt:lpstr>Nuclear law</vt:lpstr>
      <vt:lpstr>International sources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Legislative acts of the Republic of Kazakhstan</vt:lpstr>
      <vt:lpstr>Презентация PowerPoint</vt:lpstr>
      <vt:lpstr>Презентация PowerPoint</vt:lpstr>
      <vt:lpstr>Legislative acts of the Republic of Azerbaijan</vt:lpstr>
      <vt:lpstr>Презентация PowerPoint</vt:lpstr>
      <vt:lpstr>Презентация PowerPoint</vt:lpstr>
      <vt:lpstr>Презентация PowerPoint</vt:lpstr>
      <vt:lpstr>Презентация PowerPoint</vt:lpstr>
      <vt:lpstr>Презентация PowerPoint</vt:lpstr>
      <vt:lpstr>CONCLUSION</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sources of the right to use nuclear energy</dc:title>
  <dc:creator>Jalya</dc:creator>
  <cp:lastModifiedBy>Lenovo</cp:lastModifiedBy>
  <cp:revision>30</cp:revision>
  <dcterms:created xsi:type="dcterms:W3CDTF">2021-01-31T16:24:54Z</dcterms:created>
  <dcterms:modified xsi:type="dcterms:W3CDTF">2024-02-15T17:25:13Z</dcterms:modified>
</cp:coreProperties>
</file>